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73" r:id="rId9"/>
    <p:sldId id="262" r:id="rId10"/>
    <p:sldId id="263" r:id="rId11"/>
    <p:sldId id="270" r:id="rId12"/>
    <p:sldId id="271" r:id="rId13"/>
    <p:sldId id="275" r:id="rId14"/>
    <p:sldId id="276" r:id="rId15"/>
    <p:sldId id="264" r:id="rId16"/>
    <p:sldId id="265" r:id="rId17"/>
    <p:sldId id="266" r:id="rId18"/>
    <p:sldId id="267" r:id="rId19"/>
    <p:sldId id="277" r:id="rId20"/>
    <p:sldId id="268" r:id="rId21"/>
    <p:sldId id="274" r:id="rId22"/>
    <p:sldId id="278" r:id="rId23"/>
    <p:sldId id="269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Work Sans Light" pitchFamily="2" charset="0"/>
      <p:regular r:id="rId34"/>
      <p:bold r:id="rId35"/>
      <p:italic r:id="rId36"/>
      <p:boldItalic r:id="rId37"/>
    </p:embeddedFont>
    <p:embeddedFont>
      <p:font typeface="Work Sans Medium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jScTK7jEdxivJqNcpDy8HFYkkQ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08F66C-E433-4B53-8B7F-68B33561A4FE}">
  <a:tblStyle styleId="{3E08F66C-E433-4B53-8B7F-68B33561A4F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-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1612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3916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1833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2948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0" name="Google Shape;1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4ed825787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8" name="Google Shape;168;g1f4ed825787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189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8" name="Google Shape;1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565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4170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1" name="Google Shape;2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3909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8376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8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aOHF1-GCL_2S4Ytl5_sHQwSBU3XX85Zm/edit?usp=sharing&amp;ouid=113851609166169504605&amp;rtpof=true&amp;sd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aOHF1-GCL_2S4Ytl5_sHQwSBU3XX85Zm/edit?usp=sharing&amp;ouid=113851609166169504605&amp;rtpof=true&amp;sd=tru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aOHF1-GCL_2S4Ytl5_sHQwSBU3XX85Zm/edit?usp=sharing&amp;ouid=113851609166169504605&amp;rtpof=true&amp;sd=tru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tabulaciones%20norma%20y%20presentacion/Documento%20Full%20Paint%20Cars%20FPC.doc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../Mapas%20de%20procesos/Mapa%20de%20procesos.drawio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../Mapas%20de%20proceso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Mapas%20de%20proceso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PqJcAruYBwVD32ks9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../tabulaciones%20norma%20y%20presentacion/Tabulaci&#243;n%20Empleados%20Listo.doc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tabulaciones%20norma%20y%20presentacion/Norma%20IEEE830.docx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Casos%20de%20uso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../Mockaups/Administradorr.bmpr" TargetMode="External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hyperlink" Target="../Mockaups/CLIENTE%20FPC%20(1).bmpr" TargetMode="External"/><Relationship Id="rId10" Type="http://schemas.openxmlformats.org/officeDocument/2006/relationships/image" Target="../media/image29.png"/><Relationship Id="rId4" Type="http://schemas.openxmlformats.org/officeDocument/2006/relationships/hyperlink" Target="../Mockaups/empleado.bmpr" TargetMode="External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../Cotizaciones/Cotizaciones.xlsx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../Cotizaciones/Comparacion%20Precios%20Cotizaciones.xlsx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>
            <a:alpha val="31000"/>
          </a:schemeClr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6FF28A7-27F2-49E2-BADB-FF08F9A90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5000" contras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39955"/>
            <a:ext cx="12192000" cy="7874558"/>
          </a:xfrm>
          <a:prstGeom prst="rect">
            <a:avLst/>
          </a:prstGeom>
        </p:spPr>
      </p:pic>
      <p:pic>
        <p:nvPicPr>
          <p:cNvPr id="97" name="Google Shape;97;p1" descr="Window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-3150" t="-100000" r="3148" b="100000"/>
          <a:stretch/>
        </p:blipFill>
        <p:spPr>
          <a:xfrm>
            <a:off x="322525" y="-546848"/>
            <a:ext cx="7972177" cy="65744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MX" sz="2000" b="0" i="0" u="none" strike="noStrike" cap="none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5167592" y="3131504"/>
            <a:ext cx="286335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66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FPC</a:t>
            </a:r>
            <a:endParaRPr sz="6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AE8F224-A29C-4033-9150-50CB862DC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581" y="1872357"/>
            <a:ext cx="2550838" cy="1300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8"/>
          <p:cNvCxnSpPr>
            <a:stCxn id="153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8"/>
          <p:cNvSpPr txBox="1"/>
          <p:nvPr/>
        </p:nvSpPr>
        <p:spPr>
          <a:xfrm>
            <a:off x="832683" y="1341405"/>
            <a:ext cx="5214900" cy="5740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 rtl="0">
              <a:spcBef>
                <a:spcPts val="0"/>
              </a:spcBef>
              <a:spcAft>
                <a:spcPts val="1000"/>
              </a:spcAft>
            </a:pP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1. Mejora en la eficiencia operativa: Al implementar un sistema digitalizado de registro y seguimiento de vehículos, Full Paint Cars podrá optimizar sus procesos, reducir tiempos de espera y aumentar la productividad de su personal. </a:t>
            </a:r>
            <a:endParaRPr lang="es-MX" sz="24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1000"/>
              </a:spcAft>
            </a:pPr>
            <a:br>
              <a:rPr lang="es-MX" sz="2400" b="0" dirty="0">
                <a:effectLst/>
              </a:rPr>
            </a:b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2. Mayor satisfacción del cliente: La plataforma en línea y un aplicativo que permitirán a los clientes monitorear en tiempo real el estado de sus vehículos y comunicarse de manera efectiva con el taller, lo que mejorará su experiencia y satisfacción. </a:t>
            </a:r>
            <a:endParaRPr lang="es-MX" sz="24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1000"/>
              </a:spcAft>
            </a:pPr>
            <a:br>
              <a:rPr lang="es-MX" sz="2400" b="0" dirty="0">
                <a:effectLst/>
              </a:rPr>
            </a:b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3. Reducción de errores y malentendidos: El mecanismo de verificación automatizada garantizará la precisión de la información ingresada en el sistema, lo que disminuirá la probabilidad de errores y malentendidos durante el proceso de servicio.</a:t>
            </a:r>
            <a:br>
              <a:rPr lang="es-MX" sz="2400" dirty="0"/>
            </a:br>
            <a:endParaRPr sz="18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8"/>
          <p:cNvSpPr txBox="1"/>
          <p:nvPr/>
        </p:nvSpPr>
        <p:spPr>
          <a:xfrm flipH="1">
            <a:off x="10376925" y="6401425"/>
            <a:ext cx="19215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Qué es la gestión del alcance en proyectos de construcción?">
            <a:extLst>
              <a:ext uri="{FF2B5EF4-FFF2-40B4-BE49-F238E27FC236}">
                <a16:creationId xmlns:a16="http://schemas.microsoft.com/office/drawing/2014/main" id="{E7975F05-4DB9-470A-8AB8-DF60A7E34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857" y="1958109"/>
            <a:ext cx="4731808" cy="364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8"/>
          <p:cNvCxnSpPr>
            <a:stCxn id="153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8"/>
          <p:cNvSpPr txBox="1"/>
          <p:nvPr/>
        </p:nvSpPr>
        <p:spPr>
          <a:xfrm>
            <a:off x="832683" y="1516896"/>
            <a:ext cx="5263317" cy="657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 rtl="0">
              <a:spcBef>
                <a:spcPts val="0"/>
              </a:spcBef>
              <a:spcAft>
                <a:spcPts val="1000"/>
              </a:spcAft>
            </a:pP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4. Posicionamiento destacado en el mercado: Al ofrecer un servicio más eficiente y transparente, Full Paint Cars podrá destacarse como líder en la industria de la pintura automotriz a nivel regional y nacional, lo que aumentará su competitividad y atraerá a más clientes. </a:t>
            </a:r>
            <a:endParaRPr lang="es-MX" sz="32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1000"/>
              </a:spcAft>
            </a:pPr>
            <a:br>
              <a:rPr lang="es-MX" sz="3200" b="0" dirty="0">
                <a:effectLst/>
              </a:rPr>
            </a:b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5. Enfoque en la sostenibilidad ambiental: Como parte integral de su visión empresarial, Full Paint Cars se compromete a adoptar prácticas sostenibles en su operación, incluyendo la gestión adecuada de residuos, el uso eficiente de recursos y ahorro de los materiales físicos, demostrando su compromiso con el medio ambiente y la responsabilidad social corporativa.</a:t>
            </a:r>
            <a:endParaRPr lang="es-MX" sz="32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1000"/>
              </a:spcAft>
            </a:pPr>
            <a:br>
              <a:rPr lang="es-MX" sz="3200" b="0" dirty="0">
                <a:effectLst/>
              </a:rPr>
            </a:br>
            <a:br>
              <a:rPr lang="es-MX" sz="3200" dirty="0"/>
            </a:br>
            <a:br>
              <a:rPr lang="es-MX" sz="2400" dirty="0"/>
            </a:br>
            <a:endParaRPr sz="18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8"/>
          <p:cNvSpPr txBox="1"/>
          <p:nvPr/>
        </p:nvSpPr>
        <p:spPr>
          <a:xfrm flipH="1">
            <a:off x="10376925" y="6401425"/>
            <a:ext cx="19215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2" descr="Qué es la gestión del alcance en proyectos de construcción?">
            <a:extLst>
              <a:ext uri="{FF2B5EF4-FFF2-40B4-BE49-F238E27FC236}">
                <a16:creationId xmlns:a16="http://schemas.microsoft.com/office/drawing/2014/main" id="{AE74403F-5EF8-4E5C-ADB5-202528A5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857" y="1958109"/>
            <a:ext cx="4731808" cy="364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602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8"/>
          <p:cNvCxnSpPr>
            <a:stCxn id="153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8"/>
          <p:cNvSpPr txBox="1"/>
          <p:nvPr/>
        </p:nvSpPr>
        <p:spPr>
          <a:xfrm>
            <a:off x="832683" y="1886351"/>
            <a:ext cx="5263317" cy="6134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 rtl="0">
              <a:spcBef>
                <a:spcPts val="0"/>
              </a:spcBef>
              <a:spcAft>
                <a:spcPts val="1000"/>
              </a:spcAft>
            </a:pP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6. Confidencialidad y seguridad de los datos: Mediante el establecimiento de protocolos de seguridad y protección de datos, Full Paint Cars garantizará la confidencialidad y privacidad de la información de sus clientes, lo que generará confianza y lealtad en su base de clientes.</a:t>
            </a:r>
            <a:endParaRPr lang="es-MX" sz="24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1000"/>
              </a:spcAft>
            </a:pPr>
            <a:br>
              <a:rPr lang="es-MX" sz="2400" b="0" dirty="0">
                <a:effectLst/>
              </a:rPr>
            </a:b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 7. Capacitación del personal: La capacitación del personal en el uso adecuado del software y la plataforma asegurará una adopción exitosa y efectiva de la tecnología, lo que mejorará la eficiencia y eficacia en el manejo de los procesos operativos de la empresa.</a:t>
            </a:r>
            <a:endParaRPr lang="es-MX" sz="2400" b="0" dirty="0">
              <a:effectLst/>
            </a:endParaRPr>
          </a:p>
          <a:p>
            <a:br>
              <a:rPr lang="es-MX" sz="2400" dirty="0"/>
            </a:br>
            <a:br>
              <a:rPr lang="es-MX" sz="3200" b="0" dirty="0">
                <a:effectLst/>
              </a:rPr>
            </a:br>
            <a:br>
              <a:rPr lang="es-MX" sz="3200" dirty="0"/>
            </a:br>
            <a:br>
              <a:rPr lang="es-MX" sz="2400" dirty="0"/>
            </a:br>
            <a:endParaRPr sz="18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8"/>
          <p:cNvSpPr txBox="1"/>
          <p:nvPr/>
        </p:nvSpPr>
        <p:spPr>
          <a:xfrm flipH="1">
            <a:off x="10376925" y="6401425"/>
            <a:ext cx="19215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r>
              <a:rPr lang="es-MX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2" descr="Qué es la gestión del alcance en proyectos de construcción?">
            <a:extLst>
              <a:ext uri="{FF2B5EF4-FFF2-40B4-BE49-F238E27FC236}">
                <a16:creationId xmlns:a16="http://schemas.microsoft.com/office/drawing/2014/main" id="{C0E5618B-1831-4810-AACD-B9F877C1F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857" y="1958109"/>
            <a:ext cx="4731808" cy="364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860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 dirty="0">
                <a:solidFill>
                  <a:srgbClr val="38AA00"/>
                </a:solidFill>
                <a:latin typeface="Work Sans Light"/>
                <a:ea typeface="Calibri"/>
                <a:cs typeface="Calibri"/>
                <a:sym typeface="Work Sans Light"/>
              </a:rPr>
              <a:t>Justificación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8"/>
          <p:cNvCxnSpPr>
            <a:stCxn id="153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8"/>
          <p:cNvSpPr txBox="1"/>
          <p:nvPr/>
        </p:nvSpPr>
        <p:spPr>
          <a:xfrm>
            <a:off x="825624" y="1475928"/>
            <a:ext cx="5965236" cy="638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 rtl="0">
              <a:spcBef>
                <a:spcPts val="0"/>
              </a:spcBef>
              <a:spcAft>
                <a:spcPts val="1000"/>
              </a:spcAft>
            </a:pPr>
            <a:br>
              <a:rPr lang="es-MX" sz="4000" b="0" dirty="0">
                <a:effectLst/>
              </a:rPr>
            </a:b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Se centra en la necesidad de mejorar los procesos existentes de las empresas de talleres de mecánica debido a las deficiencias y desorganización resultantes de la gestión manual y básica de los vehículos de los clientes. Esta situación ha afectado negativamente la eficiencia operativa y la calidad del servicio, lo que ha generado desafíos significativos para la empresa en términos de satisfacción del cliente y competitividad en el mercado. Por lo tanto, se busca implementar el software FPC para modernizar y optimizar los procesos de gestión de vehículos, abordando así las deficiencias actuales y mejorando la eficiencia y calidad del servicio ofrecido por la empresa.</a:t>
            </a:r>
            <a:endParaRPr lang="es-MX" sz="18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1000"/>
              </a:spcAft>
            </a:pPr>
            <a:br>
              <a:rPr lang="es-MX" sz="2400" dirty="0"/>
            </a:br>
            <a:br>
              <a:rPr lang="es-MX" sz="3200" b="0" dirty="0">
                <a:effectLst/>
              </a:rPr>
            </a:br>
            <a:br>
              <a:rPr lang="es-MX" sz="3200" dirty="0"/>
            </a:br>
            <a:br>
              <a:rPr lang="es-MX" sz="2400" dirty="0"/>
            </a:br>
            <a:endParaRPr sz="18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2" descr="Justificación – Investigación de Operaciones, Administración, Evaluación de  Proyectos y Metodología de la Investigación">
            <a:extLst>
              <a:ext uri="{FF2B5EF4-FFF2-40B4-BE49-F238E27FC236}">
                <a16:creationId xmlns:a16="http://schemas.microsoft.com/office/drawing/2014/main" id="{42162D7E-B963-4269-93CD-0D22DA64B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791" y="1473693"/>
            <a:ext cx="3508361" cy="445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68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 dirty="0">
                <a:solidFill>
                  <a:srgbClr val="38AA00"/>
                </a:solidFill>
                <a:latin typeface="Work Sans Light"/>
                <a:ea typeface="Calibri"/>
                <a:cs typeface="Calibri"/>
                <a:sym typeface="Work Sans Light"/>
              </a:rPr>
              <a:t>Justificación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8"/>
          <p:cNvCxnSpPr>
            <a:stCxn id="153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8"/>
          <p:cNvSpPr txBox="1"/>
          <p:nvPr/>
        </p:nvSpPr>
        <p:spPr>
          <a:xfrm>
            <a:off x="825624" y="1475928"/>
            <a:ext cx="5965236" cy="4657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Se enfoca en los beneficios y objetivos a largo plazo que se esperan alcanzar con la implementación del software FPC. Estos incluyen mejorar la eficiencia operativa, aumentar la satisfacción del cliente y posicionar a  como líder en la industria de la pintura automotriz a nivel regional y nacional. Además, se espera que el software contribuya al crecimiento integral de la empresa, al tiempo que garantice la confidencialidad y seguridad de los datos de los clientes.</a:t>
            </a:r>
            <a:endParaRPr lang="es-MX" sz="18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1000"/>
              </a:spcAft>
            </a:pPr>
            <a:br>
              <a:rPr lang="es-MX" sz="2400" dirty="0"/>
            </a:br>
            <a:br>
              <a:rPr lang="es-MX" sz="3200" b="0" dirty="0">
                <a:effectLst/>
              </a:rPr>
            </a:br>
            <a:br>
              <a:rPr lang="es-MX" sz="3200" dirty="0"/>
            </a:br>
            <a:br>
              <a:rPr lang="es-MX" sz="2400" dirty="0"/>
            </a:br>
            <a:endParaRPr sz="18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8"/>
          <p:cNvSpPr txBox="1"/>
          <p:nvPr/>
        </p:nvSpPr>
        <p:spPr>
          <a:xfrm flipH="1">
            <a:off x="10376925" y="6401425"/>
            <a:ext cx="19215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Ver documento</a:t>
            </a:r>
            <a:r>
              <a:rPr lang="es-MX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 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2" descr="Justificación – Investigación de Operaciones, Administración, Evaluación de  Proyectos y Metodología de la Investigación">
            <a:extLst>
              <a:ext uri="{FF2B5EF4-FFF2-40B4-BE49-F238E27FC236}">
                <a16:creationId xmlns:a16="http://schemas.microsoft.com/office/drawing/2014/main" id="{BAD2D21B-6504-467D-83C8-104B9A037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791" y="1473693"/>
            <a:ext cx="3508361" cy="445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081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 </a:t>
            </a:r>
            <a:endParaRPr/>
          </a:p>
        </p:txBody>
      </p:sp>
      <p:sp>
        <p:nvSpPr>
          <p:cNvPr id="164" name="Google Shape;164;p9">
            <a:hlinkClick r:id="rId3" action="ppaction://hlinkfile"/>
          </p:cNvPr>
          <p:cNvSpPr txBox="1"/>
          <p:nvPr/>
        </p:nvSpPr>
        <p:spPr>
          <a:xfrm>
            <a:off x="10251000" y="6065550"/>
            <a:ext cx="194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formato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institución sin implementar el software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940830-2552-4EEF-A85F-B50E2444A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06432"/>
            <a:ext cx="10857390" cy="41591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4ed825787_2_176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 </a:t>
            </a:r>
            <a:endParaRPr/>
          </a:p>
        </p:txBody>
      </p:sp>
      <p:sp>
        <p:nvSpPr>
          <p:cNvPr id="172" name="Google Shape;172;g1f4ed825787_2_176"/>
          <p:cNvSpPr txBox="1"/>
          <p:nvPr/>
        </p:nvSpPr>
        <p:spPr>
          <a:xfrm>
            <a:off x="10847700" y="6396300"/>
            <a:ext cx="134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formato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1f4ed825787_2_176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institución al implementar el software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EEA3BD-956F-48BC-A3A8-804C81862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0" y="1991400"/>
            <a:ext cx="7634231" cy="4866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Técnica de Recolección de Datos </a:t>
            </a:r>
            <a:endParaRPr/>
          </a:p>
        </p:txBody>
      </p:sp>
      <p:sp>
        <p:nvSpPr>
          <p:cNvPr id="179" name="Google Shape;179;p10"/>
          <p:cNvSpPr txBox="1"/>
          <p:nvPr/>
        </p:nvSpPr>
        <p:spPr>
          <a:xfrm>
            <a:off x="3771900" y="4400550"/>
            <a:ext cx="845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 txBox="1"/>
          <p:nvPr/>
        </p:nvSpPr>
        <p:spPr>
          <a:xfrm>
            <a:off x="1120089" y="1661392"/>
            <a:ext cx="8839200" cy="304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 técnica usada para la recolección de datos fue realizar una encuesta la cual consta de 10 preguntas y fue respondida por </a:t>
            </a:r>
            <a:r>
              <a:rPr lang="es-MX" sz="1800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65</a:t>
            </a:r>
            <a:r>
              <a:rPr lang="es-MX" sz="1800" b="0" i="0" u="none" strike="noStrike" cap="none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personas.</a:t>
            </a:r>
            <a:endParaRPr sz="18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Esta </a:t>
            </a:r>
            <a:r>
              <a:rPr lang="es-MX" sz="1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encuesta</a:t>
            </a:r>
            <a:r>
              <a:rPr lang="es-MX" sz="1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MX" sz="1800" b="0" i="0" u="none" strike="noStrike" cap="none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fue una ayuda para saber si un aplicativo web de </a:t>
            </a:r>
            <a:r>
              <a:rPr lang="es-MX" sz="1800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 </a:t>
            </a:r>
            <a:r>
              <a:rPr lang="es-MX" sz="1800" b="1" i="0" u="none" strike="noStrike" dirty="0">
                <a:solidFill>
                  <a:srgbClr val="000000"/>
                </a:solidFill>
                <a:effectLst/>
                <a:latin typeface="Play"/>
              </a:rPr>
              <a:t>sistema integral de registro y seguimiento de los vehículos </a:t>
            </a:r>
            <a:r>
              <a:rPr lang="es-MX" sz="1800" b="0" i="0" u="none" strike="noStrike" cap="none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era viable y tener más confianza para así poder crear el software </a:t>
            </a:r>
            <a:r>
              <a:rPr lang="es-MX" sz="1800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FPC</a:t>
            </a:r>
            <a:endParaRPr sz="18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11049975" y="6397161"/>
            <a:ext cx="3000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4" action="ppaction://hlinkfile"/>
              </a:rPr>
              <a:t> </a:t>
            </a:r>
            <a:r>
              <a:rPr lang="es-MX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 action="ppaction://hlinkfile"/>
              </a:rPr>
              <a:t>Tabulación</a:t>
            </a:r>
            <a:r>
              <a:rPr lang="es-MX" b="0" i="0" u="none" strike="noStrike" cap="none" dirty="0">
                <a:solidFill>
                  <a:schemeClr val="dk1"/>
                </a:solidFill>
                <a:sym typeface="Arial"/>
                <a:hlinkClick r:id="rId4" action="ppaction://hlinkfile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2025" y="3456626"/>
            <a:ext cx="2862749" cy="29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48238" y="3411950"/>
            <a:ext cx="2784775" cy="308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42350" y="3609025"/>
            <a:ext cx="2712015" cy="298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00C2237-601D-487F-8B82-BE2AA33028F1}"/>
              </a:ext>
            </a:extLst>
          </p:cNvPr>
          <p:cNvSpPr txBox="1"/>
          <p:nvPr/>
        </p:nvSpPr>
        <p:spPr>
          <a:xfrm>
            <a:off x="11008705" y="5960074"/>
            <a:ext cx="6680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4" action="ppaction://hlinkfile"/>
              </a:rPr>
              <a:t> </a:t>
            </a:r>
            <a:r>
              <a:rPr lang="es-MX" sz="14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 action="ppaction://hlinkfile"/>
              </a:rPr>
              <a:t>Tabulación</a:t>
            </a:r>
            <a:r>
              <a:rPr lang="es-MX" sz="600" b="0" i="0" u="none" strike="noStrike" cap="none" dirty="0">
                <a:solidFill>
                  <a:schemeClr val="dk1"/>
                </a:solidFill>
                <a:sym typeface="Arial"/>
                <a:hlinkClick r:id="rId4" action="ppaction://hlinkfile"/>
              </a:rPr>
              <a:t> </a:t>
            </a:r>
            <a:endParaRPr lang="es-MX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Requerimientos  </a:t>
            </a:r>
            <a:endParaRPr/>
          </a:p>
        </p:txBody>
      </p:sp>
      <p:sp>
        <p:nvSpPr>
          <p:cNvPr id="191" name="Google Shape;191;p12"/>
          <p:cNvSpPr txBox="1"/>
          <p:nvPr/>
        </p:nvSpPr>
        <p:spPr>
          <a:xfrm>
            <a:off x="10857250" y="64578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2"/>
          <p:cNvSpPr txBox="1"/>
          <p:nvPr/>
        </p:nvSpPr>
        <p:spPr>
          <a:xfrm>
            <a:off x="443400" y="1753925"/>
            <a:ext cx="460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2"/>
          <p:cNvSpPr txBox="1"/>
          <p:nvPr/>
        </p:nvSpPr>
        <p:spPr>
          <a:xfrm>
            <a:off x="6429050" y="1753925"/>
            <a:ext cx="58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2C7809-3736-441A-BD34-108E6CD22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17" y="2327449"/>
            <a:ext cx="5639783" cy="303466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49B61E7-BF60-4038-8CC6-B71317587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35" y="5317725"/>
            <a:ext cx="5653300" cy="10383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CEA2BD6-9B7E-44C4-9CB5-FB72E6653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574" y="2327449"/>
            <a:ext cx="5535210" cy="303466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Casos de uso </a:t>
            </a:r>
            <a:endParaRPr dirty="0"/>
          </a:p>
        </p:txBody>
      </p:sp>
      <p:sp>
        <p:nvSpPr>
          <p:cNvPr id="191" name="Google Shape;191;p12"/>
          <p:cNvSpPr txBox="1"/>
          <p:nvPr/>
        </p:nvSpPr>
        <p:spPr>
          <a:xfrm>
            <a:off x="10857250" y="64578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2"/>
          <p:cNvSpPr txBox="1"/>
          <p:nvPr/>
        </p:nvSpPr>
        <p:spPr>
          <a:xfrm>
            <a:off x="443400" y="1753925"/>
            <a:ext cx="460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E1BB31-373C-40BC-B499-95691B887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00" y="1597981"/>
            <a:ext cx="5533886" cy="44965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037D877-5FED-4D10-BA2F-9755A096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332" y="1587528"/>
            <a:ext cx="4450421" cy="487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95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4998126" y="2968556"/>
            <a:ext cx="58059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Oscar Mauricio Cruz Figueroa</a:t>
            </a:r>
            <a:endParaRPr lang="es-MX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Johan Daniel Miranda Moreno</a:t>
            </a:r>
            <a:endParaRPr lang="es-MX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Ronny Borda Ardila </a:t>
            </a:r>
            <a:endParaRPr lang="es-MX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Maicol Steven Espitia Arenas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s-MX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Empleados de programadores de dibujos animados trabajando en equipo |  Vector Premium">
            <a:extLst>
              <a:ext uri="{FF2B5EF4-FFF2-40B4-BE49-F238E27FC236}">
                <a16:creationId xmlns:a16="http://schemas.microsoft.com/office/drawing/2014/main" id="{A620373D-D043-40D3-8463-2E6998213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09" y="1907190"/>
            <a:ext cx="3509818" cy="360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Mockup  </a:t>
            </a:r>
            <a:endParaRPr/>
          </a:p>
        </p:txBody>
      </p:sp>
      <p:sp>
        <p:nvSpPr>
          <p:cNvPr id="208" name="Google Shape;208;p13"/>
          <p:cNvSpPr txBox="1"/>
          <p:nvPr/>
        </p:nvSpPr>
        <p:spPr>
          <a:xfrm>
            <a:off x="9114063" y="1473450"/>
            <a:ext cx="23877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 dirty="0" err="1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lang="es-MX" sz="2200" b="0" i="0" u="none" strike="noStrike" cap="none" dirty="0" err="1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dmin</a:t>
            </a:r>
            <a:r>
              <a:rPr lang="es-MX" sz="22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 action="ppaction://hlinkfile"/>
              </a:rPr>
              <a:t>E</a:t>
            </a:r>
            <a:r>
              <a:rPr lang="es-MX" sz="22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 action="ppaction://hlinkfile"/>
              </a:rPr>
              <a:t>mpleado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 action="ppaction://hlinkfile"/>
              </a:rPr>
              <a:t>C</a:t>
            </a:r>
            <a:r>
              <a:rPr lang="es-MX" sz="22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 action="ppaction://hlinkfile"/>
              </a:rPr>
              <a:t>liente</a:t>
            </a:r>
            <a:endParaRPr lang="es-MX" sz="2200" b="0" i="0" u="none" strike="noStrike" cap="none" dirty="0">
              <a:solidFill>
                <a:schemeClr val="dk1"/>
              </a:solidFill>
              <a:uFill>
                <a:noFill/>
              </a:u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75BC0E-2093-4210-8434-5FDA897E8C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1442518"/>
            <a:ext cx="2838024" cy="225765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6CE9812-D647-49BF-88A7-182EF5F14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701" y="1442518"/>
            <a:ext cx="3015150" cy="22944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5524D46-3D1B-46A8-843D-46F7219BAD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811"/>
          <a:stretch/>
        </p:blipFill>
        <p:spPr>
          <a:xfrm>
            <a:off x="5676594" y="1427493"/>
            <a:ext cx="3378343" cy="23759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9CD0895-A06E-46AB-90A3-7F0E223DD9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00174"/>
            <a:ext cx="2766401" cy="29908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3A68E3F-1966-45B0-BF17-984956D3D5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7658" y="3715199"/>
            <a:ext cx="3007194" cy="297587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26BF018-6BB0-4BA7-BC05-CC0830B120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4852" y="3751974"/>
            <a:ext cx="3330086" cy="293909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498012F-FF63-40A8-B6B1-6E80182B57F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221"/>
          <a:stretch/>
        </p:blipFill>
        <p:spPr>
          <a:xfrm>
            <a:off x="8992071" y="3736950"/>
            <a:ext cx="3199929" cy="295412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8A00360-A15F-4201-9709-02FED0D74A19}"/>
              </a:ext>
            </a:extLst>
          </p:cNvPr>
          <p:cNvSpPr txBox="1"/>
          <p:nvPr/>
        </p:nvSpPr>
        <p:spPr>
          <a:xfrm>
            <a:off x="10566990" y="32751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 dirty="0">
                <a:solidFill>
                  <a:schemeClr val="lt1"/>
                </a:solidFill>
                <a:latin typeface="Work Sans Medium"/>
                <a:sym typeface="Work Sans Medium"/>
              </a:rPr>
              <a:t>Cotizaciones y comparación </a:t>
            </a:r>
            <a:endParaRPr dirty="0"/>
          </a:p>
        </p:txBody>
      </p:sp>
      <p:sp>
        <p:nvSpPr>
          <p:cNvPr id="179" name="Google Shape;179;p10"/>
          <p:cNvSpPr txBox="1"/>
          <p:nvPr/>
        </p:nvSpPr>
        <p:spPr>
          <a:xfrm>
            <a:off x="3771900" y="4400550"/>
            <a:ext cx="845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 txBox="1"/>
          <p:nvPr/>
        </p:nvSpPr>
        <p:spPr>
          <a:xfrm>
            <a:off x="1120089" y="1661392"/>
            <a:ext cx="88392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10596522" y="6458348"/>
            <a:ext cx="30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dirty="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sym typeface="Roboto"/>
                <a:hlinkClick r:id="rId3" action="ppaction://hlinkfile"/>
              </a:rPr>
              <a:t>Cotizaciones</a:t>
            </a:r>
            <a:r>
              <a:rPr lang="es-MX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6179440-64E9-4348-8227-BF81BBA0D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69" y="2457450"/>
            <a:ext cx="6001305" cy="34356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3B92A84-CDEC-46FB-A9BD-A40A0D985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406" y="2457450"/>
            <a:ext cx="5075768" cy="343565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0F2B873-DAAB-4CA5-8384-827B81BEF46F}"/>
              </a:ext>
            </a:extLst>
          </p:cNvPr>
          <p:cNvSpPr txBox="1"/>
          <p:nvPr/>
        </p:nvSpPr>
        <p:spPr>
          <a:xfrm>
            <a:off x="10716217" y="6219473"/>
            <a:ext cx="1282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sym typeface="Roboto"/>
                <a:hlinkClick r:id="rId6" action="ppaction://hlinkfile"/>
              </a:rPr>
              <a:t>Cotizaciones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3936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 dirty="0">
                <a:solidFill>
                  <a:schemeClr val="lt1"/>
                </a:solidFill>
                <a:latin typeface="Work Sans Medium"/>
                <a:sym typeface="Work Sans Medium"/>
              </a:rPr>
              <a:t>	Control de versiones</a:t>
            </a:r>
            <a:endParaRPr dirty="0"/>
          </a:p>
        </p:txBody>
      </p:sp>
      <p:sp>
        <p:nvSpPr>
          <p:cNvPr id="179" name="Google Shape;179;p10"/>
          <p:cNvSpPr txBox="1"/>
          <p:nvPr/>
        </p:nvSpPr>
        <p:spPr>
          <a:xfrm>
            <a:off x="3771900" y="4400550"/>
            <a:ext cx="845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 txBox="1"/>
          <p:nvPr/>
        </p:nvSpPr>
        <p:spPr>
          <a:xfrm>
            <a:off x="1120089" y="1661392"/>
            <a:ext cx="88392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10339069" y="6457921"/>
            <a:ext cx="3000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dirty="0">
                <a:solidFill>
                  <a:schemeClr val="dk1"/>
                </a:solidFill>
              </a:rPr>
              <a:t>Control de versiones</a:t>
            </a:r>
            <a:r>
              <a:rPr lang="es-MX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1D663F-AF8C-4764-A479-4AC594F7A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04" y="1480884"/>
            <a:ext cx="7175049" cy="517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63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4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Formulación del Proyecto </a:t>
            </a:r>
            <a:endParaRPr dirty="0"/>
          </a:p>
        </p:txBody>
      </p:sp>
      <p:sp>
        <p:nvSpPr>
          <p:cNvPr id="113" name="Google Shape;113;p3"/>
          <p:cNvSpPr txBox="1"/>
          <p:nvPr/>
        </p:nvSpPr>
        <p:spPr>
          <a:xfrm>
            <a:off x="8182700" y="2706703"/>
            <a:ext cx="142042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3600" b="0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FPC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3"/>
          <p:cNvCxnSpPr/>
          <p:nvPr/>
        </p:nvCxnSpPr>
        <p:spPr>
          <a:xfrm>
            <a:off x="6021302" y="3837708"/>
            <a:ext cx="720000" cy="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 txBox="1"/>
          <p:nvPr/>
        </p:nvSpPr>
        <p:spPr>
          <a:xfrm>
            <a:off x="5900780" y="3903385"/>
            <a:ext cx="5984267" cy="295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indent="-1270" algn="just" rtl="0">
              <a:spcBef>
                <a:spcPts val="0"/>
              </a:spcBef>
              <a:spcAft>
                <a:spcPts val="0"/>
              </a:spcAft>
            </a:pPr>
            <a:r>
              <a:rPr lang="es-MX" sz="1200" b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FPC, es un software que cuenta con un aplicativo web que dan la función y se encargan de realizar el control de seguimiento de los vehículos ingresados a la empresa para recopilar y mostrar a tiempo real lo que se está realizando al vehículo.</a:t>
            </a:r>
            <a:endParaRPr lang="es-MX" sz="1200" b="0" dirty="0">
              <a:effectLst/>
            </a:endParaRPr>
          </a:p>
          <a:p>
            <a:pPr indent="-1270" algn="just" rtl="0">
              <a:spcBef>
                <a:spcPts val="0"/>
              </a:spcBef>
              <a:spcAft>
                <a:spcPts val="0"/>
              </a:spcAft>
            </a:pPr>
            <a:br>
              <a:rPr lang="es-MX" sz="1200" b="0" dirty="0">
                <a:effectLst/>
              </a:rPr>
            </a:br>
            <a:r>
              <a:rPr lang="es-MX" sz="1200" b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Este software contará con un aplicativo que va a ser manejado por la empresa en la cual se contará con: Cada puesto de trabajo tendrá un usuario para ingresar, tendrá un guardado de datos del auto al cual se le está realizando mantenimiento.</a:t>
            </a:r>
            <a:endParaRPr lang="es-MX" sz="1200" b="0" dirty="0">
              <a:effectLst/>
            </a:endParaRPr>
          </a:p>
          <a:p>
            <a:pPr indent="-1270" algn="just" rtl="0">
              <a:spcBef>
                <a:spcPts val="0"/>
              </a:spcBef>
              <a:spcAft>
                <a:spcPts val="0"/>
              </a:spcAft>
            </a:pPr>
            <a:br>
              <a:rPr lang="es-MX" sz="1200" b="0" dirty="0">
                <a:effectLst/>
              </a:rPr>
            </a:br>
            <a:r>
              <a:rPr lang="es-MX" sz="1200" b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También contará con una página web la cual manejan los clientes de la empresa, la cual contará con un usuario para cada cliente personalizado, un chat e imágenes en vivo sobre el avance de su automóvil, métodos de pago en línea, realizar la cotización para el mantenimiento del vehículo.</a:t>
            </a:r>
            <a:endParaRPr lang="es-MX" sz="1200" b="0" dirty="0">
              <a:effectLst/>
            </a:endParaRPr>
          </a:p>
          <a:p>
            <a:br>
              <a:rPr lang="es-MX" dirty="0"/>
            </a:br>
            <a:br>
              <a:rPr lang="es-MX" dirty="0"/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Seguimiento vehicular: 5 formas de aprovecharlo | Claro">
            <a:extLst>
              <a:ext uri="{FF2B5EF4-FFF2-40B4-BE49-F238E27FC236}">
                <a16:creationId xmlns:a16="http://schemas.microsoft.com/office/drawing/2014/main" id="{E0D73B6E-4488-4AEC-8172-04BF2844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2" y="2326664"/>
            <a:ext cx="5392332" cy="373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p4"/>
          <p:cNvCxnSpPr>
            <a:stCxn id="121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" name="Google Shape;124;p4"/>
          <p:cNvSpPr txBox="1"/>
          <p:nvPr/>
        </p:nvSpPr>
        <p:spPr>
          <a:xfrm>
            <a:off x="1079804" y="2613643"/>
            <a:ext cx="47829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Implementar un sistema integral de registro y seguimiento de los vehículos en los talleres mecánicos, teniendo como beneficio principal, ordenar los procesos administrativos de entrada, salida, orden en la realización de los procesos que se le realiza a cada automóvil, perfeccionando así la administración general en la empresa.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 descr="Cómo establecer metas y objetivos claros en el trabajo">
            <a:extLst>
              <a:ext uri="{FF2B5EF4-FFF2-40B4-BE49-F238E27FC236}">
                <a16:creationId xmlns:a16="http://schemas.microsoft.com/office/drawing/2014/main" id="{DE064296-E753-4B0E-A6D3-8A091947C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615" y="1938988"/>
            <a:ext cx="4569403" cy="322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" name="Google Shape;130;p5"/>
          <p:cNvCxnSpPr>
            <a:stCxn id="129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2" name="Google Shape;132;p5"/>
          <p:cNvSpPr txBox="1"/>
          <p:nvPr/>
        </p:nvSpPr>
        <p:spPr>
          <a:xfrm>
            <a:off x="615214" y="1849295"/>
            <a:ext cx="5547900" cy="5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MX" sz="1614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Desarrollar un sistema de registro digital que permita ingresar y almacenar información detallada sobre cada vehículo que ingresa al taller, incluyendo datos del propietario, descripción de los servicios requeridos y estado actual del vehículo. 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MX" sz="1614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MX" sz="1614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Implementar un mecanismo de verificación automatizada para garantizar la exactitud de la información ingresada en el sistema, minimizando así posibles errores y malentendidos durante el proceso.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MX" sz="1614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MX" sz="1614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Diseñar una interfaz de usuario intuitiva y fácil de usar tanto para los clientes como para los empleados, que facilite la navegación y el acceso a la información relevante sobre el estado y progreso de los servicios solicitados.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MX" sz="35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F1D90D-1DB2-4292-BAE3-18BD76F52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452" y="1575521"/>
            <a:ext cx="5547900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" name="Google Shape;130;p5"/>
          <p:cNvCxnSpPr>
            <a:stCxn id="129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2" name="Google Shape;132;p5"/>
          <p:cNvSpPr txBox="1"/>
          <p:nvPr/>
        </p:nvSpPr>
        <p:spPr>
          <a:xfrm>
            <a:off x="697304" y="1248932"/>
            <a:ext cx="5547900" cy="5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MX" sz="1614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MX" sz="1614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Integrar funcionalidades de seguimiento en tiempo real que permitan a los clientes monitorear el progreso de los trabajos realizados en sus vehículos a través de una plataforma en línea accesible desde dispositivos móviles y computadoras. 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MX" sz="1614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MX" sz="1614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Desarrollar un aplicativo para el personal del taller que les permita acceder a la información del sistema, actualizar el estado de los vehículos y comunicarse de manera efectiva con los clientes para informar sobre cualquier novedad o cambio en el proceso de servicio. 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MX" sz="1614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MX" sz="1614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Establecer protocolos de seguridad y protección de datos para garantizar la confidencialidad y privacidad de la información de los clientes y la integridad del sistema en su conjunto. 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MX" sz="1614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MX" sz="1614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 Capacitar al personal en el uso adecuado del software y la plataforma, brindando soporte técnico continuo y recursos de aprendizaje para asegurar una adopción exitosa y efectiva de la tecnología.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MX" sz="35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F1D90D-1DB2-4292-BAE3-18BD76F52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452" y="1575521"/>
            <a:ext cx="55479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Planteamiento del Problema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" name="Google Shape;138;p6"/>
          <p:cNvCxnSpPr>
            <a:stCxn id="137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0" name="Google Shape;140;p6"/>
          <p:cNvSpPr txBox="1"/>
          <p:nvPr/>
        </p:nvSpPr>
        <p:spPr>
          <a:xfrm>
            <a:off x="812243" y="1371309"/>
            <a:ext cx="5042400" cy="474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 rtl="0">
              <a:spcBef>
                <a:spcPts val="0"/>
              </a:spcBef>
              <a:spcAft>
                <a:spcPts val="1000"/>
              </a:spcAft>
            </a:pP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En general, los talleres de vehículos han estado operando sus procesos utilizando métodos manuales y básicos para gestionar los procesos de los vehículos de sus clientes. Sin embargo, este enfoque ha demostrado ser propenso a deficiencias y desorganización. A medida que las empresas han crecido y aumentado su volumen de trabajo, la gestión manual de los procesos ha resultado cada vez ineficiente y propensa a errores generando efectos como la coordinación entre los diferentes procesos, además de eso la comunicación con los clientes. Como resultado las empresas de talleres se enfrentan a desafíos significativos en términos de eficiencia operativa, capacidad para mantenerse al día con la competencia en el mercado de la pintura automotriz, así como la satisfacción del cliente.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2" descr="Plantearte objetivos específicos para alcanzar tus metas">
            <a:extLst>
              <a:ext uri="{FF2B5EF4-FFF2-40B4-BE49-F238E27FC236}">
                <a16:creationId xmlns:a16="http://schemas.microsoft.com/office/drawing/2014/main" id="{69003DF8-4B26-4997-9038-46DD12E8A1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6148" name="Picture 4" descr="Hombre confundido pensando en la solución del problema | Vector Premium">
            <a:extLst>
              <a:ext uri="{FF2B5EF4-FFF2-40B4-BE49-F238E27FC236}">
                <a16:creationId xmlns:a16="http://schemas.microsoft.com/office/drawing/2014/main" id="{319D1FB5-EB17-42EA-95DC-47B444CC3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57" y="1876681"/>
            <a:ext cx="5547843" cy="370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Planteamiento del Problema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" name="Google Shape;138;p6"/>
          <p:cNvCxnSpPr>
            <a:stCxn id="137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0" name="Google Shape;140;p6"/>
          <p:cNvSpPr txBox="1"/>
          <p:nvPr/>
        </p:nvSpPr>
        <p:spPr>
          <a:xfrm>
            <a:off x="765504" y="752473"/>
            <a:ext cx="5042400" cy="686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 rtl="0">
              <a:spcBef>
                <a:spcPts val="0"/>
              </a:spcBef>
              <a:spcAft>
                <a:spcPts val="1000"/>
              </a:spcAft>
            </a:pPr>
            <a:br>
              <a:rPr lang="es-MX" sz="2400" b="0" dirty="0">
                <a:effectLst/>
              </a:rPr>
            </a:b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Para abordar de manera integral la situación de los talleres de vehículos, se llevará a cabo un análisis exhaustivo que abarca todos los aspectos relevantes. Estos incluirán una evaluación detallada de las necesidades en términos de tiempo y espacio, así como una revisión minuciosa de las obligaciones existentes y las recomendaciones pertinentes. Se establecerán temas específicos que requieren desarrollo, abordando áreas clave de mejora y oportunidades de optimización en los procesos operativos. Además, se definirá claramente la metodología que se utilizará para llevar a cabo este análisis, asegurando un enfoque estructurado y efectivo para abordar las necesidades identificadas. Al centrarse en los desafíos únicos enfrentados por la empresa, este enfoque integral permitirá identificar soluciones específicas y estratégicas que impulsen la eficiencia, la calidad y la satisfacción del cliente en todos los procesos de la empresa</a:t>
            </a:r>
            <a:endParaRPr lang="es-MX" sz="2400" b="0" dirty="0">
              <a:effectLst/>
            </a:endParaRPr>
          </a:p>
          <a:p>
            <a:br>
              <a:rPr lang="es-MX" sz="2400" dirty="0"/>
            </a:b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2" descr="Plantearte objetivos específicos para alcanzar tus metas">
            <a:extLst>
              <a:ext uri="{FF2B5EF4-FFF2-40B4-BE49-F238E27FC236}">
                <a16:creationId xmlns:a16="http://schemas.microsoft.com/office/drawing/2014/main" id="{69003DF8-4B26-4997-9038-46DD12E8A1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6148" name="Picture 4" descr="Hombre confundido pensando en la solución del problema | Vector Premium">
            <a:extLst>
              <a:ext uri="{FF2B5EF4-FFF2-40B4-BE49-F238E27FC236}">
                <a16:creationId xmlns:a16="http://schemas.microsoft.com/office/drawing/2014/main" id="{319D1FB5-EB17-42EA-95DC-47B444CC3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57" y="1876681"/>
            <a:ext cx="5547843" cy="370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649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Pregunta  Problema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7"/>
          <p:cNvCxnSpPr>
            <a:stCxn id="145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8" name="Google Shape;148;p7"/>
          <p:cNvSpPr txBox="1"/>
          <p:nvPr/>
        </p:nvSpPr>
        <p:spPr>
          <a:xfrm>
            <a:off x="1429550" y="3064425"/>
            <a:ext cx="5547900" cy="148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i="0" u="none" strike="noStrike" dirty="0">
                <a:solidFill>
                  <a:srgbClr val="000000"/>
                </a:solidFill>
                <a:effectLst/>
                <a:latin typeface="Play"/>
              </a:rPr>
              <a:t>¿Cómo mejorar la eficiencia y la efectividad de sus procesos administrativos para minimizar los errores en la gestión de las órdenes de trabajo y optimizar el uso de recursos en los talleres mecánicos?</a:t>
            </a:r>
            <a:endParaRPr sz="18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0" name="Picture 2" descr="Pensando En Un Misterio Sin Resolver: Una Ilustración De Dibujos Animados  De Un Hombre Pensando En Un Misterio Sin Resolver. Ilustraciones svg,  vectoriales, clip art vectorizado libre de derechos. Image 162449817">
            <a:extLst>
              <a:ext uri="{FF2B5EF4-FFF2-40B4-BE49-F238E27FC236}">
                <a16:creationId xmlns:a16="http://schemas.microsoft.com/office/drawing/2014/main" id="{0DD09D79-E0E5-444B-A939-EB4FD355B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275" y="1607223"/>
            <a:ext cx="3119943" cy="439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1494</Words>
  <Application>Microsoft Office PowerPoint</Application>
  <PresentationFormat>Panorámica</PresentationFormat>
  <Paragraphs>92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1" baseType="lpstr">
      <vt:lpstr>Work Sans Light</vt:lpstr>
      <vt:lpstr>Work Sans Medium</vt:lpstr>
      <vt:lpstr>Roboto</vt:lpstr>
      <vt:lpstr>Arial</vt:lpstr>
      <vt:lpstr>Calibri</vt:lpstr>
      <vt:lpstr>Play</vt:lpstr>
      <vt:lpstr>Aptos</vt:lpstr>
      <vt:lpstr>Tema de Office</vt:lpstr>
      <vt:lpstr>Presentación de PowerPoint</vt:lpstr>
      <vt:lpstr>Integrantes</vt:lpstr>
      <vt:lpstr>Formulación del Proyecto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Mapas de Procesos </vt:lpstr>
      <vt:lpstr>Mapas de Procesos </vt:lpstr>
      <vt:lpstr>Técnica de Recolección de Datos </vt:lpstr>
      <vt:lpstr>Requerimientos  </vt:lpstr>
      <vt:lpstr>Casos de uso </vt:lpstr>
      <vt:lpstr>Mockup  </vt:lpstr>
      <vt:lpstr>Cotizaciones y comparación </vt:lpstr>
      <vt:lpstr> Control de versiones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Andrés Herrera Mora</dc:creator>
  <cp:lastModifiedBy>Aprendiz</cp:lastModifiedBy>
  <cp:revision>17</cp:revision>
  <dcterms:created xsi:type="dcterms:W3CDTF">2024-03-15T00:49:27Z</dcterms:created>
  <dcterms:modified xsi:type="dcterms:W3CDTF">2024-09-17T22:05:57Z</dcterms:modified>
</cp:coreProperties>
</file>